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1" r:id="rId4"/>
  </p:sldMasterIdLst>
  <p:notesMasterIdLst>
    <p:notesMasterId r:id="rId18"/>
  </p:notesMasterIdLst>
  <p:handoutMasterIdLst>
    <p:handoutMasterId r:id="rId19"/>
  </p:handoutMasterIdLst>
  <p:sldIdLst>
    <p:sldId id="539" r:id="rId5"/>
    <p:sldId id="257" r:id="rId6"/>
    <p:sldId id="567" r:id="rId7"/>
    <p:sldId id="564" r:id="rId8"/>
    <p:sldId id="256" r:id="rId9"/>
    <p:sldId id="568" r:id="rId10"/>
    <p:sldId id="562" r:id="rId11"/>
    <p:sldId id="547" r:id="rId12"/>
    <p:sldId id="560" r:id="rId13"/>
    <p:sldId id="555" r:id="rId14"/>
    <p:sldId id="566" r:id="rId15"/>
    <p:sldId id="565" r:id="rId16"/>
    <p:sldId id="5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A86DD3-CD3B-47E4-9061-85C164B89599}" v="1" dt="2026-03-25T16:09:11.149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60" autoAdjust="0"/>
  </p:normalViewPr>
  <p:slideViewPr>
    <p:cSldViewPr snapToGrid="0">
      <p:cViewPr varScale="1">
        <p:scale>
          <a:sx n="100" d="100"/>
          <a:sy n="100" d="100"/>
        </p:scale>
        <p:origin x="96" y="162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24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Burgoyne" userId="33bd3218-11b5-44b1-ae16-d949fe3491c2" providerId="ADAL" clId="{9F61B5E4-B93B-4FFD-8484-6BA3448BFE9C}"/>
    <pc:docChg chg="custSel modSld">
      <pc:chgData name="Louise Burgoyne" userId="33bd3218-11b5-44b1-ae16-d949fe3491c2" providerId="ADAL" clId="{9F61B5E4-B93B-4FFD-8484-6BA3448BFE9C}" dt="2026-03-25T16:09:36.892" v="33" actId="14100"/>
      <pc:docMkLst>
        <pc:docMk/>
      </pc:docMkLst>
      <pc:sldChg chg="modSp mod">
        <pc:chgData name="Louise Burgoyne" userId="33bd3218-11b5-44b1-ae16-d949fe3491c2" providerId="ADAL" clId="{9F61B5E4-B93B-4FFD-8484-6BA3448BFE9C}" dt="2026-03-25T16:07:19.608" v="25" actId="20577"/>
        <pc:sldMkLst>
          <pc:docMk/>
          <pc:sldMk cId="1559281702" sldId="547"/>
        </pc:sldMkLst>
        <pc:spChg chg="mod">
          <ac:chgData name="Louise Burgoyne" userId="33bd3218-11b5-44b1-ae16-d949fe3491c2" providerId="ADAL" clId="{9F61B5E4-B93B-4FFD-8484-6BA3448BFE9C}" dt="2026-03-25T16:07:19.608" v="25" actId="20577"/>
          <ac:spMkLst>
            <pc:docMk/>
            <pc:sldMk cId="1559281702" sldId="547"/>
            <ac:spMk id="12" creationId="{98C71850-2415-3A61-92A8-AE037E3246EE}"/>
          </ac:spMkLst>
        </pc:spChg>
      </pc:sldChg>
      <pc:sldChg chg="addSp delSp modSp mod delAnim modAnim">
        <pc:chgData name="Louise Burgoyne" userId="33bd3218-11b5-44b1-ae16-d949fe3491c2" providerId="ADAL" clId="{9F61B5E4-B93B-4FFD-8484-6BA3448BFE9C}" dt="2026-03-25T16:09:36.892" v="33" actId="14100"/>
        <pc:sldMkLst>
          <pc:docMk/>
          <pc:sldMk cId="3208790502" sldId="562"/>
        </pc:sldMkLst>
        <pc:picChg chg="add mod">
          <ac:chgData name="Louise Burgoyne" userId="33bd3218-11b5-44b1-ae16-d949fe3491c2" providerId="ADAL" clId="{9F61B5E4-B93B-4FFD-8484-6BA3448BFE9C}" dt="2026-03-25T16:09:36.892" v="33" actId="14100"/>
          <ac:picMkLst>
            <pc:docMk/>
            <pc:sldMk cId="3208790502" sldId="562"/>
            <ac:picMk id="3" creationId="{A13947CE-8294-0D52-7124-15BB67FB059C}"/>
          </ac:picMkLst>
        </pc:picChg>
        <pc:picChg chg="del">
          <ac:chgData name="Louise Burgoyne" userId="33bd3218-11b5-44b1-ae16-d949fe3491c2" providerId="ADAL" clId="{9F61B5E4-B93B-4FFD-8484-6BA3448BFE9C}" dt="2026-03-25T16:04:54.878" v="0" actId="478"/>
          <ac:picMkLst>
            <pc:docMk/>
            <pc:sldMk cId="3208790502" sldId="562"/>
            <ac:picMk id="11" creationId="{47B9C7DC-95C6-FF3E-C397-9D5ED552996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D0B883-0A39-E05B-61ED-5FE94E7E6C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B2735-0E3E-EB93-68DA-1402951418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A340-CA88-40FE-8D9F-FB95A67E2AC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912F7-468D-0E8D-7580-A7ADE9D11B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DA9A4-3BA2-3E7F-4048-A9EB25D5A2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7120-FABF-42CA-85D1-839480B5B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BC4F2-6A87-450D-AD53-D2188421BC53}" type="datetimeFigureOut">
              <a:rPr lang="en-US" smtClean="0"/>
              <a:t>3/25/2026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2649-7BD8-4005-A99E-30D13769A8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401A8-3220-413E-B964-4A8659985FD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9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1A4182-6276-41ED-8EAF-0C6A4D8FF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F4B644F-A23D-409C-9540-B41AC18D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34003" cy="6175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AF812-9F51-0D2C-2EA5-A8D6DA66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4114800" cy="3474720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19">
            <a:extLst>
              <a:ext uri="{FF2B5EF4-FFF2-40B4-BE49-F238E27FC236}">
                <a16:creationId xmlns:a16="http://schemas.microsoft.com/office/drawing/2014/main" id="{E8F46CAD-D4FF-4BBC-937E-CBBD034A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4570807"/>
            <a:ext cx="4123899" cy="1524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750E7C-D01B-4533-A0B8-2E7EF2B16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0952" y="754711"/>
            <a:ext cx="6099048" cy="5340096"/>
          </a:xfrm>
          <a:solidFill>
            <a:schemeClr val="accent6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3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28016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3108960"/>
            <a:ext cx="9144000" cy="29260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/>
              <a:t>3/1/20XX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905435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53A25B7-A924-4C03-8022-000A9EA88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3A68D8-CB71-4A41-B029-626BD6912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9524"/>
            <a:ext cx="12192000" cy="6105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rgbClr val="FCEA37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9ECFC55D-2CEE-47A4-9ACA-D6C78D236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-9523"/>
            <a:ext cx="11430001" cy="6105523"/>
          </a:xfrm>
          <a:custGeom>
            <a:avLst/>
            <a:gdLst>
              <a:gd name="connsiteX0" fmla="*/ 0 w 11430001"/>
              <a:gd name="connsiteY0" fmla="*/ 0 h 6105523"/>
              <a:gd name="connsiteX1" fmla="*/ 7874003 w 11430001"/>
              <a:gd name="connsiteY1" fmla="*/ 0 h 6105523"/>
              <a:gd name="connsiteX2" fmla="*/ 7874003 w 11430001"/>
              <a:gd name="connsiteY2" fmla="*/ 771522 h 6105523"/>
              <a:gd name="connsiteX3" fmla="*/ 11430001 w 11430001"/>
              <a:gd name="connsiteY3" fmla="*/ 771522 h 6105523"/>
              <a:gd name="connsiteX4" fmla="*/ 11430001 w 11430001"/>
              <a:gd name="connsiteY4" fmla="*/ 6105523 h 6105523"/>
              <a:gd name="connsiteX5" fmla="*/ 7874003 w 11430001"/>
              <a:gd name="connsiteY5" fmla="*/ 6105523 h 6105523"/>
              <a:gd name="connsiteX6" fmla="*/ 5334002 w 11430001"/>
              <a:gd name="connsiteY6" fmla="*/ 6105523 h 6105523"/>
              <a:gd name="connsiteX7" fmla="*/ 0 w 11430001"/>
              <a:gd name="connsiteY7" fmla="*/ 6105523 h 610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6105523">
                <a:moveTo>
                  <a:pt x="0" y="0"/>
                </a:moveTo>
                <a:lnTo>
                  <a:pt x="7874003" y="0"/>
                </a:lnTo>
                <a:lnTo>
                  <a:pt x="7874003" y="771522"/>
                </a:lnTo>
                <a:lnTo>
                  <a:pt x="11430001" y="771522"/>
                </a:lnTo>
                <a:lnTo>
                  <a:pt x="11430001" y="6105523"/>
                </a:lnTo>
                <a:lnTo>
                  <a:pt x="7874003" y="6105523"/>
                </a:lnTo>
                <a:lnTo>
                  <a:pt x="5334002" y="6105523"/>
                </a:lnTo>
                <a:lnTo>
                  <a:pt x="0" y="6105523"/>
                </a:lnTo>
                <a:close/>
              </a:path>
            </a:pathLst>
          </a:custGeom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00406F9C-B330-46B3-A03C-15F85CD7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22282"/>
            <a:ext cx="10241280" cy="1554480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4FC9061-555D-4FE2-ABE9-07A195BC0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61988"/>
            <a:ext cx="10689336" cy="2660904"/>
          </a:xfrm>
          <a:solidFill>
            <a:schemeClr val="accent6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79E90-1F70-6673-6D11-A0CDD3C3B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5486400"/>
            <a:ext cx="10241280" cy="548640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66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AC5ABB9-3EAC-446C-B128-CFDB09B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ED2D7-7BC9-473D-8241-8289B5821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9C2616F-4436-4A60-BB08-54EC762C5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62001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2A5B690-D47A-166B-0BEE-8CDC1BB5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517904"/>
            <a:ext cx="4114800" cy="4572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9B7A4E-1E73-5148-8EF4-5232DBEAFE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517904"/>
            <a:ext cx="5212080" cy="4572000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1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1A4182-6276-41ED-8EAF-0C6A4D8FF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F4B644F-A23D-409C-9540-B41AC18D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7997" y="0"/>
            <a:ext cx="5334003" cy="6175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320B4-1D6E-D480-A44F-13517DFF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0" y="841248"/>
            <a:ext cx="4114800" cy="3474720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19">
            <a:extLst>
              <a:ext uri="{FF2B5EF4-FFF2-40B4-BE49-F238E27FC236}">
                <a16:creationId xmlns:a16="http://schemas.microsoft.com/office/drawing/2014/main" id="{E8F46CAD-D4FF-4BBC-937E-CBBD034A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06641" y="4570807"/>
            <a:ext cx="4114800" cy="1524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750E7C-D01B-4533-A0B8-2E7EF2B16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58952"/>
            <a:ext cx="6099048" cy="5340096"/>
          </a:xfrm>
          <a:solidFill>
            <a:schemeClr val="accent6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2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5212080" cy="278892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pPr algn="l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1999"/>
            <a:ext cx="5212080" cy="164592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algn="l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13448" y="756284"/>
            <a:ext cx="4434840" cy="5349240"/>
          </a:xfrm>
          <a:solidFill>
            <a:schemeClr val="accent6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A1CC7-4419-4A64-9DC9-AE157407A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F8EC6-DD66-475C-B129-22B374F49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6FA963F-8B94-469B-B1A5-890D9134F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CD44A43-6E39-4FE6-87BB-C65CE8FC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616" y="1517649"/>
            <a:ext cx="4663440" cy="155448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229EB0D-B986-4E26-BDF3-305AE3233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883487"/>
            <a:ext cx="4562856" cy="5148072"/>
          </a:xfrm>
          <a:solidFill>
            <a:schemeClr val="accent6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73FFA1-F0AE-DFF4-B013-E635479FD5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71616" y="3291840"/>
            <a:ext cx="4663440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2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3"/>
            <a:ext cx="4663440" cy="4590288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pPr algn="l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5976" y="756284"/>
            <a:ext cx="4773168" cy="5349240"/>
          </a:xfrm>
          <a:solidFill>
            <a:schemeClr val="accent6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9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A1CC7-4419-4A64-9DC9-AE157407A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F8EC6-DD66-475C-B129-22B374F49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6FA963F-8B94-469B-B1A5-890D9134F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761999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CD44A43-6E39-4FE6-87BB-C65CE8FC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649"/>
            <a:ext cx="4754880" cy="16459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C795068-4EB8-AD75-B4FA-E0676D8235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17904" y="3291840"/>
            <a:ext cx="4754880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229EB0D-B986-4E26-BDF3-305AE3233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00954" y="883486"/>
            <a:ext cx="4562856" cy="5212513"/>
          </a:xfrm>
          <a:solidFill>
            <a:schemeClr val="accent6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0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28016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6DDD407-AEC1-3D37-ADE9-45D0416B20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17904" y="3108960"/>
            <a:ext cx="4334256" cy="30175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200E1C4-7A2D-07AE-8DB0-52CEF088A1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6792" y="3108960"/>
            <a:ext cx="4334256" cy="30175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2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gradFill>
          <a:gsLst>
            <a:gs pos="10000">
              <a:schemeClr val="accent5"/>
            </a:gs>
            <a:gs pos="90000">
              <a:schemeClr val="accent1"/>
            </a:gs>
            <a:gs pos="70000">
              <a:schemeClr val="accent2"/>
            </a:gs>
            <a:gs pos="30000">
              <a:schemeClr val="accent4"/>
            </a:gs>
            <a:gs pos="50000">
              <a:schemeClr val="accent3">
                <a:lumMod val="60000"/>
                <a:lumOff val="40000"/>
              </a:schemeClr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7E0814-6B26-FB38-93C1-BA5A000BD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62001"/>
            <a:ext cx="12192000" cy="609599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517904"/>
            <a:ext cx="5340096" cy="19110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6DDD407-AEC1-3D37-ADE9-45D0416B20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9048" y="1517904"/>
            <a:ext cx="5340096" cy="1911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200E1C4-7A2D-07AE-8DB0-52CEF088A1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86968" y="3867912"/>
            <a:ext cx="10424160" cy="23774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1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6" r:id="rId2"/>
    <p:sldLayoutId id="2147483694" r:id="rId3"/>
    <p:sldLayoutId id="2147483697" r:id="rId4"/>
    <p:sldLayoutId id="2147483685" r:id="rId5"/>
    <p:sldLayoutId id="2147483686" r:id="rId6"/>
    <p:sldLayoutId id="2147483695" r:id="rId7"/>
    <p:sldLayoutId id="2147483688" r:id="rId8"/>
    <p:sldLayoutId id="2147483698" r:id="rId9"/>
    <p:sldLayoutId id="2147483673" r:id="rId10"/>
    <p:sldLayoutId id="2147483691" r:id="rId11"/>
  </p:sldLayoutIdLs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gov.uk/register-to-vote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Ytae1TSuA4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C60B4E40-ED59-4DFA-97D2-04570E28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243" y="1435583"/>
            <a:ext cx="4114800" cy="3474720"/>
          </a:xfrm>
        </p:spPr>
        <p:txBody>
          <a:bodyPr anchor="ctr">
            <a:noAutofit/>
          </a:bodyPr>
          <a:lstStyle/>
          <a:p>
            <a:pPr algn="ctr"/>
            <a:r>
              <a:rPr lang="en-GB" sz="7200" cap="all" dirty="0"/>
              <a:t>are you ready to vote?</a:t>
            </a:r>
            <a:endParaRPr lang="en-GB" sz="7200" cap="all" dirty="0">
              <a:effectLst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9A36ECA-69E2-1286-B605-0B94234B01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2" b="12446"/>
          <a:stretch>
            <a:fillRect/>
          </a:stretch>
        </p:blipFill>
        <p:spPr>
          <a:xfrm>
            <a:off x="5493260" y="240361"/>
            <a:ext cx="6698740" cy="5865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401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A7EF77-B3A6-4EC7-9C15-89EEB984E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622" y="1046850"/>
            <a:ext cx="7424755" cy="615696"/>
          </a:xfrm>
        </p:spPr>
        <p:txBody>
          <a:bodyPr>
            <a:noAutofit/>
          </a:bodyPr>
          <a:lstStyle/>
          <a:p>
            <a:r>
              <a:rPr lang="en-US" sz="4400" dirty="0"/>
              <a:t>How do I register to vote?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2567E2-A69E-4C26-B585-8B3CB193C2D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44887" y="1769052"/>
            <a:ext cx="4934240" cy="4419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You can register</a:t>
            </a:r>
            <a:endParaRPr lang="en-US" dirty="0"/>
          </a:p>
          <a:p>
            <a:r>
              <a:rPr lang="en-GB" dirty="0"/>
              <a:t>Online at </a:t>
            </a:r>
            <a:r>
              <a:rPr lang="en-GB" dirty="0">
                <a:hlinkClick r:id="rId2"/>
              </a:rPr>
              <a:t>www.gov.uk/register-to-vote</a:t>
            </a:r>
            <a:r>
              <a:rPr lang="en-GB" dirty="0"/>
              <a:t> or scan the QR code;</a:t>
            </a:r>
          </a:p>
          <a:p>
            <a:r>
              <a:rPr lang="en-GB" dirty="0"/>
              <a:t>Call us on 01786 892289;</a:t>
            </a:r>
          </a:p>
          <a:p>
            <a:r>
              <a:rPr lang="en-GB" dirty="0"/>
              <a:t>Call us on the same number using the Contact Scotland BSL app or website;</a:t>
            </a:r>
          </a:p>
          <a:p>
            <a:r>
              <a:rPr lang="en-GB" dirty="0"/>
              <a:t>Visit our office at Ground Floor Right, Glendevon House, The Castle Business Park, Stirling FK9 4TZ</a:t>
            </a:r>
          </a:p>
          <a:p>
            <a:r>
              <a:rPr lang="en-GB" dirty="0"/>
              <a:t>Complete a paper form with us today! 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54AED-B974-D6A6-15F1-45F04FE59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6" t="5127" r="308" b="9318"/>
          <a:stretch>
            <a:fillRect/>
          </a:stretch>
        </p:blipFill>
        <p:spPr>
          <a:xfrm>
            <a:off x="6962776" y="1838324"/>
            <a:ext cx="2971800" cy="2933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22269-5662-0B06-57D5-A1693BF24B0A}"/>
              </a:ext>
            </a:extLst>
          </p:cNvPr>
          <p:cNvSpPr txBox="1"/>
          <p:nvPr/>
        </p:nvSpPr>
        <p:spPr>
          <a:xfrm>
            <a:off x="1311563" y="5542033"/>
            <a:ext cx="9845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Forms are also available on request in other formats including large print, braille, and select languages.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7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A405C-54CE-3DEE-F2D1-5B82F8105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F3F5B0-70F4-539A-7FE9-CDA8C1C9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174" y="999044"/>
            <a:ext cx="9281905" cy="615696"/>
          </a:xfrm>
        </p:spPr>
        <p:txBody>
          <a:bodyPr>
            <a:noAutofit/>
          </a:bodyPr>
          <a:lstStyle/>
          <a:p>
            <a:r>
              <a:rPr lang="en-US" sz="4400" dirty="0"/>
              <a:t>What do I need to register to vote?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0D7362-9D4B-39E2-4989-FC3E21C246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538174" y="1962149"/>
            <a:ext cx="5959476" cy="4087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You only need to answer a few questions and provide your National Insurance number.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If you don’t have a National Insurance number, we can use a form of photographic ID to confirm your identity e.g. passport or driving license</a:t>
            </a:r>
            <a:r>
              <a:rPr lang="en-GB" b="1" dirty="0"/>
              <a:t>. </a:t>
            </a:r>
          </a:p>
          <a:p>
            <a:pPr marL="0" indent="0">
              <a:buNone/>
            </a:pPr>
            <a:r>
              <a:rPr lang="en-GB" b="1" dirty="0"/>
              <a:t>If you have lost your National Insurance number, you can contact their hotline on</a:t>
            </a:r>
            <a:r>
              <a:rPr lang="en-GB" dirty="0"/>
              <a:t> </a:t>
            </a:r>
            <a:r>
              <a:rPr lang="en-GB" b="1" dirty="0"/>
              <a:t>0300 200 3500. Lines are open Monday to Friday 8am to 8pm and Saturday 8am to 4pm.</a:t>
            </a:r>
          </a:p>
          <a:p>
            <a:pPr marL="0" indent="0">
              <a:buNone/>
            </a:pPr>
            <a:r>
              <a:rPr lang="en-US" b="1" dirty="0"/>
              <a:t>You can normally find your National Insurance number on wage slips, or letters about benefits or pensions.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ABD024-EA1F-EC1A-E23F-8C5629B7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6" t="5127" r="308" b="9318"/>
          <a:stretch>
            <a:fillRect/>
          </a:stretch>
        </p:blipFill>
        <p:spPr>
          <a:xfrm>
            <a:off x="7753640" y="1962149"/>
            <a:ext cx="2971800" cy="29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6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5B0A5-83E1-6923-9A19-E9CE76C4C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39" y="808147"/>
            <a:ext cx="10537121" cy="661878"/>
          </a:xfrm>
        </p:spPr>
        <p:txBody>
          <a:bodyPr>
            <a:noAutofit/>
          </a:bodyPr>
          <a:lstStyle/>
          <a:p>
            <a:r>
              <a:rPr lang="en-US" sz="4800" dirty="0"/>
              <a:t>What voting methods can I choose? </a:t>
            </a:r>
          </a:p>
        </p:txBody>
      </p:sp>
      <p:pic>
        <p:nvPicPr>
          <p:cNvPr id="11" name="Get ready to vote! landscape video">
            <a:hlinkClick r:id="" action="ppaction://media"/>
            <a:extLst>
              <a:ext uri="{FF2B5EF4-FFF2-40B4-BE49-F238E27FC236}">
                <a16:creationId xmlns:a16="http://schemas.microsoft.com/office/drawing/2014/main" id="{857E1E02-4256-5F81-D1F9-11E919601D3D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9597" y="1657350"/>
            <a:ext cx="8312804" cy="4676924"/>
          </a:xfrm>
        </p:spPr>
      </p:pic>
    </p:spTree>
    <p:extLst>
      <p:ext uri="{BB962C8B-B14F-4D97-AF65-F5344CB8AC3E}">
        <p14:creationId xmlns:p14="http://schemas.microsoft.com/office/powerpoint/2010/main" val="395695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C2480-21DF-4547-B928-8E2BEDC4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52" y="395689"/>
            <a:ext cx="5653521" cy="1054419"/>
          </a:xfrm>
        </p:spPr>
        <p:txBody>
          <a:bodyPr>
            <a:noAutofit/>
          </a:bodyPr>
          <a:lstStyle/>
          <a:p>
            <a:r>
              <a:rPr lang="en-US" sz="7200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2C5F0-17A2-4505-B62E-A5178B8CB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52" y="786389"/>
            <a:ext cx="4940010" cy="2327563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Don’t forget to follow our socials to keep up with the latest news!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3AB2A9-0CC6-D594-C1DC-5F9B3807E6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897801"/>
              </p:ext>
            </p:extLst>
          </p:nvPr>
        </p:nvGraphicFramePr>
        <p:xfrm>
          <a:off x="7435273" y="786389"/>
          <a:ext cx="3990975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990943" imgH="5667341" progId="AcroExch.Document.DC">
                  <p:embed/>
                </p:oleObj>
              </mc:Choice>
              <mc:Fallback>
                <p:oleObj name="Acrobat Document" r:id="rId2" imgW="3990943" imgH="5667341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63AB2A9-0CC6-D594-C1DC-5F9B3807E6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35273" y="786389"/>
                        <a:ext cx="3990975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68C46C6-045B-5A24-42CA-074A5223A067}"/>
              </a:ext>
            </a:extLst>
          </p:cNvPr>
          <p:cNvSpPr txBox="1"/>
          <p:nvPr/>
        </p:nvSpPr>
        <p:spPr>
          <a:xfrm>
            <a:off x="848012" y="4004814"/>
            <a:ext cx="361315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By phone on 01786 892289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E6276-26DC-B68D-6F93-599474AB1FDD}"/>
              </a:ext>
            </a:extLst>
          </p:cNvPr>
          <p:cNvSpPr txBox="1"/>
          <p:nvPr/>
        </p:nvSpPr>
        <p:spPr>
          <a:xfrm>
            <a:off x="848012" y="3374717"/>
            <a:ext cx="586565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Email registration@centralscotland-vjb.gov.uk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C44BB-7F7D-9C22-92C1-633CDD52F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52" y="4497528"/>
            <a:ext cx="5653521" cy="19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9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734" y="1213105"/>
            <a:ext cx="4114800" cy="735769"/>
          </a:xfrm>
        </p:spPr>
        <p:txBody>
          <a:bodyPr>
            <a:noAutofit/>
          </a:bodyPr>
          <a:lstStyle/>
          <a:p>
            <a:r>
              <a:rPr lang="en-US" sz="6600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24726" y="2302995"/>
            <a:ext cx="7342909" cy="341579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Who are we?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How does democracy work in Scotland?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Why should I register to vote? 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Who can register to vote?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How do I register to vote? 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What voting methods can I choose?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50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FDBD0-6384-51C2-4B99-E11D93A4F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31478-ACD8-CFB2-AB47-9A9777AB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57324"/>
            <a:ext cx="4241673" cy="4876801"/>
          </a:xfrm>
        </p:spPr>
        <p:txBody>
          <a:bodyPr anchor="ctr">
            <a:normAutofit/>
          </a:bodyPr>
          <a:lstStyle/>
          <a:p>
            <a:r>
              <a:rPr lang="en-GB" sz="2100" dirty="0"/>
              <a:t>We are from the Electoral Registration Office for Clackmannanshire, Falkirk, and Stirling Councils. </a:t>
            </a:r>
            <a:br>
              <a:rPr lang="en-GB" sz="2100" dirty="0"/>
            </a:br>
            <a:br>
              <a:rPr lang="en-GB" sz="2100" dirty="0"/>
            </a:br>
            <a:r>
              <a:rPr lang="en-GB" sz="2100" dirty="0"/>
              <a:t>We maintain the electoral register for the 3 council areas, and deal with registering to vote and voting methods.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6381E-0B61-3AAD-4317-4601F0951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52" y="2372674"/>
            <a:ext cx="6099048" cy="210417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8330D-0D43-B872-B149-F7D0A743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169"/>
          <a:stretch>
            <a:fillRect/>
          </a:stretch>
        </p:blipFill>
        <p:spPr>
          <a:xfrm>
            <a:off x="533503" y="590550"/>
            <a:ext cx="2193798" cy="1362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02715B-65AA-2623-8B93-00A7EEB1F0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" b="49541"/>
          <a:stretch>
            <a:fillRect/>
          </a:stretch>
        </p:blipFill>
        <p:spPr>
          <a:xfrm>
            <a:off x="2809875" y="590550"/>
            <a:ext cx="2193798" cy="13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86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C8EBD3AC-E3FD-A77C-2A8B-025FEB783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Full video captioned">
            <a:hlinkClick r:id="" action="ppaction://media"/>
            <a:extLst>
              <a:ext uri="{FF2B5EF4-FFF2-40B4-BE49-F238E27FC236}">
                <a16:creationId xmlns:a16="http://schemas.microsoft.com/office/drawing/2014/main" id="{D5DC8FB7-77D3-DE3E-CF9D-93C7BB7CFA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783" y="0"/>
            <a:ext cx="12339783" cy="69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6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F764D8E-8D44-4B0E-A17E-DF05833AC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977" y="1941945"/>
            <a:ext cx="5212080" cy="877824"/>
          </a:xfrm>
        </p:spPr>
        <p:txBody>
          <a:bodyPr anchor="b" anchorCtr="0">
            <a:noAutofit/>
          </a:bodyPr>
          <a:lstStyle/>
          <a:p>
            <a:r>
              <a:rPr lang="en-GB" dirty="0"/>
              <a:t>How does Democracy work in Scotland?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E30C49B-3963-5357-7913-37FEE1C74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7759" y="2964871"/>
            <a:ext cx="5594096" cy="296516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Scotland is part of the UK, which has a Parliament in London.</a:t>
            </a:r>
          </a:p>
          <a:p>
            <a:r>
              <a:rPr lang="en-GB" dirty="0"/>
              <a:t>Since 1999, Scotland has also had its own parliament, based in Holyrood in Edinburgh.</a:t>
            </a:r>
          </a:p>
          <a:p>
            <a:r>
              <a:rPr lang="en-GB" dirty="0"/>
              <a:t>Decisions about some aspects of life in Scotland were transferred from the UK parliament to the Scottish Parliament in a process called </a:t>
            </a:r>
            <a:r>
              <a:rPr lang="en-GB" b="1" dirty="0"/>
              <a:t>devolution. </a:t>
            </a:r>
            <a:r>
              <a:rPr lang="en-GB" dirty="0"/>
              <a:t>The UK Parliament is still responsible for some decisions for the whole of the UK.</a:t>
            </a:r>
            <a:endParaRPr lang="en-GB" b="1" dirty="0"/>
          </a:p>
          <a:p>
            <a:r>
              <a:rPr lang="en-GB" dirty="0"/>
              <a:t>Your local council has the responsibility of making some decisions about local matters. </a:t>
            </a:r>
          </a:p>
        </p:txBody>
      </p:sp>
      <p:pic>
        <p:nvPicPr>
          <p:cNvPr id="6" name="Picture Placeholder 5" descr="People raising hands">
            <a:extLst>
              <a:ext uri="{FF2B5EF4-FFF2-40B4-BE49-F238E27FC236}">
                <a16:creationId xmlns:a16="http://schemas.microsoft.com/office/drawing/2014/main" id="{1430D142-8595-97A7-EBAA-1FDDB4D4C6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364" r="22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428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E12D-E870-D72A-6248-F6E74EB6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91" y="1406214"/>
            <a:ext cx="3577809" cy="3474720"/>
          </a:xfrm>
        </p:spPr>
        <p:txBody>
          <a:bodyPr anchor="ctr">
            <a:normAutofit fontScale="90000"/>
          </a:bodyPr>
          <a:lstStyle/>
          <a:p>
            <a:r>
              <a:rPr lang="en-GB" dirty="0"/>
              <a:t>This year there is a Scottish Parliamentary Election on the 7</a:t>
            </a:r>
            <a:r>
              <a:rPr lang="en-GB" baseline="30000" dirty="0"/>
              <a:t>th</a:t>
            </a:r>
            <a:r>
              <a:rPr lang="en-GB" dirty="0"/>
              <a:t> of May</a:t>
            </a:r>
          </a:p>
        </p:txBody>
      </p:sp>
      <p:pic>
        <p:nvPicPr>
          <p:cNvPr id="5" name="Online Media 4" title="Welcome to Your Vote - The Scottish Parliament">
            <a:hlinkClick r:id="" action="ppaction://media"/>
            <a:extLst>
              <a:ext uri="{FF2B5EF4-FFF2-40B4-BE49-F238E27FC236}">
                <a16:creationId xmlns:a16="http://schemas.microsoft.com/office/drawing/2014/main" id="{EA020215-54F1-1B41-DBBB-61FA7C3D38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29075" y="1112093"/>
            <a:ext cx="7867650" cy="4445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23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893E-F8B1-EF3E-89B9-F5F1D65B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295" y="176230"/>
            <a:ext cx="4114800" cy="1616202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Why register to vote? 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A9FB5A7-F055-4E6E-8B0E-CA040EB24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1295" y="1874982"/>
            <a:ext cx="4114800" cy="436344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can have your say on things that matter to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can vote for someone who represents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then have the choice to vote or not every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Being on the register can improve your credit rating.</a:t>
            </a:r>
          </a:p>
        </p:txBody>
      </p:sp>
      <p:pic>
        <p:nvPicPr>
          <p:cNvPr id="3" name="If - young people (1)">
            <a:hlinkClick r:id="" action="ppaction://media"/>
            <a:extLst>
              <a:ext uri="{FF2B5EF4-FFF2-40B4-BE49-F238E27FC236}">
                <a16:creationId xmlns:a16="http://schemas.microsoft.com/office/drawing/2014/main" id="{A13947CE-8294-0D52-7124-15BB67FB0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25" y="1086391"/>
            <a:ext cx="6873973" cy="386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C99-3405-401F-845E-319BF90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0" y="841248"/>
            <a:ext cx="3113578" cy="1948134"/>
          </a:xfrm>
        </p:spPr>
        <p:txBody>
          <a:bodyPr anchor="ctr">
            <a:normAutofit fontScale="90000"/>
          </a:bodyPr>
          <a:lstStyle/>
          <a:p>
            <a:r>
              <a:rPr lang="en-GB" dirty="0"/>
              <a:t>Who can register to vote?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8C71850-2415-3A61-92A8-AE037E324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6640" y="2889968"/>
            <a:ext cx="4114800" cy="320908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Anyone who is aged 14 or over.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Anyone who lives in Scotland, regardless of Nationality. 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sz="2200" dirty="0"/>
          </a:p>
          <a:p>
            <a:pPr>
              <a:lnSpc>
                <a:spcPct val="95000"/>
              </a:lnSpc>
            </a:pPr>
            <a:r>
              <a:rPr lang="en-GB" sz="2200" dirty="0"/>
              <a:t>If you fit this criteria, you can register to vote, but different types of elections have different rules regarding who can vote.</a:t>
            </a:r>
          </a:p>
        </p:txBody>
      </p:sp>
      <p:pic>
        <p:nvPicPr>
          <p:cNvPr id="6" name="Picture Placeholder 5" descr="Adult with rainbow headband under tree">
            <a:extLst>
              <a:ext uri="{FF2B5EF4-FFF2-40B4-BE49-F238E27FC236}">
                <a16:creationId xmlns:a16="http://schemas.microsoft.com/office/drawing/2014/main" id="{D1EF9159-3066-6DC7-9733-CCCD1C8525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917" r="11917"/>
          <a:stretch/>
        </p:blipFill>
        <p:spPr>
          <a:xfrm>
            <a:off x="759008" y="758952"/>
            <a:ext cx="6098936" cy="5340096"/>
          </a:xfrm>
          <a:noFill/>
        </p:spPr>
      </p:pic>
    </p:spTree>
    <p:extLst>
      <p:ext uri="{BB962C8B-B14F-4D97-AF65-F5344CB8AC3E}">
        <p14:creationId xmlns:p14="http://schemas.microsoft.com/office/powerpoint/2010/main" val="155928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F764D8E-8D44-4B0E-A17E-DF05833AC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722" y="5772728"/>
            <a:ext cx="10413873" cy="1187197"/>
          </a:xfrm>
        </p:spPr>
        <p:txBody>
          <a:bodyPr anchor="ctr" anchorCtr="0">
            <a:noAutofit/>
          </a:bodyPr>
          <a:lstStyle/>
          <a:p>
            <a:r>
              <a:rPr lang="en-US" dirty="0"/>
              <a:t>Scottish Parliamentary Election 07/05/2026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28FA380-EE87-AA5C-35D7-EDC130F985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47" r="760"/>
          <a:stretch>
            <a:fillRect/>
          </a:stretch>
        </p:blipFill>
        <p:spPr>
          <a:xfrm>
            <a:off x="6345382" y="858015"/>
            <a:ext cx="4988213" cy="5130733"/>
          </a:xfrm>
          <a:prstGeom prst="rect">
            <a:avLst/>
          </a:prstGeom>
          <a:solidFill>
            <a:srgbClr val="9CA2AB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EB4C4-A601-48E3-3863-3EF96D15B7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6503" y="858015"/>
            <a:ext cx="5119497" cy="51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64542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4">
      <a:majorFont>
        <a:latin typeface="Aharoni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 design_win32_EF_v4.potx" id="{2F35A8D2-2794-49E9-8A0C-100147B6AC9C}" vid="{55693A51-CC17-4AC7-B6BD-D840FAE379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05a3a0b-08b9-48c1-a6b4-8f100ba1108d" xsi:nil="true"/>
    <lcf76f155ced4ddcb4097134ff3c332f xmlns="f33eadcb-2c10-4d10-afd9-48d6842a1f96">
      <Terms xmlns="http://schemas.microsoft.com/office/infopath/2007/PartnerControls"/>
    </lcf76f155ced4ddcb4097134ff3c332f>
    <documenttype xmlns="f33eadcb-2c10-4d10-afd9-48d6842a1f96" xsi:nil="true"/>
    <Category xmlns="f33eadcb-2c10-4d10-afd9-48d6842a1f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A07A440F464D40BBFDE6B89B1B0022" ma:contentTypeVersion="20" ma:contentTypeDescription="Create a new document." ma:contentTypeScope="" ma:versionID="a160538414d431fe72c88b10c6b9e8c4">
  <xsd:schema xmlns:xsd="http://www.w3.org/2001/XMLSchema" xmlns:xs="http://www.w3.org/2001/XMLSchema" xmlns:p="http://schemas.microsoft.com/office/2006/metadata/properties" xmlns:ns2="f33eadcb-2c10-4d10-afd9-48d6842a1f96" xmlns:ns3="905a3a0b-08b9-48c1-a6b4-8f100ba1108d" targetNamespace="http://schemas.microsoft.com/office/2006/metadata/properties" ma:root="true" ma:fieldsID="cbc969448feddb8061bddd1b50b23ba0" ns2:_="" ns3:_="">
    <xsd:import namespace="f33eadcb-2c10-4d10-afd9-48d6842a1f96"/>
    <xsd:import namespace="905a3a0b-08b9-48c1-a6b4-8f100ba1108d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2:Category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eadcb-2c10-4d10-afd9-48d6842a1f96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cumenttype" ma:list="{a41afa49-a39a-4e50-9ee4-d62d1c9188c2}" ma:internalName="documenttype" ma:readOnly="false" ma:showField="Title">
      <xsd:simpleType>
        <xsd:restriction base="dms:Lookup"/>
      </xsd:simpleType>
    </xsd:element>
    <xsd:element name="Category" ma:index="9" nillable="true" ma:displayName="Category" ma:list="{00e5ccb0-2b1a-4f70-8a59-f61024e880e7}" ma:internalName="Category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939e0e-ebaf-4a23-ac24-b4a24d51aa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a3a0b-08b9-48c1-a6b4-8f100ba1108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d6b02ec-4ef1-48b1-9e52-5ec92308309e}" ma:internalName="TaxCatchAll" ma:showField="CatchAllData" ma:web="905a3a0b-08b9-48c1-a6b4-8f100ba110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D4D9BD-AE11-4F3A-9185-74D1F42CA5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B7AAFC-BA46-4192-9EDD-FC31D26BDA5D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905a3a0b-08b9-48c1-a6b4-8f100ba1108d"/>
    <ds:schemaRef ds:uri="f33eadcb-2c10-4d10-afd9-48d6842a1f96"/>
  </ds:schemaRefs>
</ds:datastoreItem>
</file>

<file path=customXml/itemProps3.xml><?xml version="1.0" encoding="utf-8"?>
<ds:datastoreItem xmlns:ds="http://schemas.openxmlformats.org/officeDocument/2006/customXml" ds:itemID="{F1403A30-A8F4-4570-8351-52BBB2C1C8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3eadcb-2c10-4d10-afd9-48d6842a1f96"/>
    <ds:schemaRef ds:uri="905a3a0b-08b9-48c1-a6b4-8f100ba110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{938CDB18-EE70-4557-84E6-E0307D652787}TFfb841b95-6888-4989-aa81-d6d215e93b34ab395874_win32-a3299d0568ec</Template>
  <TotalTime>260</TotalTime>
  <Words>531</Words>
  <Application>Microsoft Office PowerPoint</Application>
  <PresentationFormat>Widescreen</PresentationFormat>
  <Paragraphs>47</Paragraphs>
  <Slides>13</Slides>
  <Notes>3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Aharoni</vt:lpstr>
      <vt:lpstr>Aptos</vt:lpstr>
      <vt:lpstr>Arial</vt:lpstr>
      <vt:lpstr>Avenir Next LT Pro</vt:lpstr>
      <vt:lpstr>Avenir Next LT Pro Light</vt:lpstr>
      <vt:lpstr>Calibri</vt:lpstr>
      <vt:lpstr>PrismaticVTI</vt:lpstr>
      <vt:lpstr>Acrobat Document</vt:lpstr>
      <vt:lpstr>are you ready to vote?</vt:lpstr>
      <vt:lpstr>Welcome</vt:lpstr>
      <vt:lpstr>We are from the Electoral Registration Office for Clackmannanshire, Falkirk, and Stirling Councils.   We maintain the electoral register for the 3 council areas, and deal with registering to vote and voting methods. </vt:lpstr>
      <vt:lpstr>PowerPoint Presentation</vt:lpstr>
      <vt:lpstr>How does Democracy work in Scotland?</vt:lpstr>
      <vt:lpstr>This year there is a Scottish Parliamentary Election on the 7th of May</vt:lpstr>
      <vt:lpstr>Why register to vote? </vt:lpstr>
      <vt:lpstr>Who can register to vote?</vt:lpstr>
      <vt:lpstr>Scottish Parliamentary Election 07/05/2026</vt:lpstr>
      <vt:lpstr>How do I register to vote? </vt:lpstr>
      <vt:lpstr>What do I need to register to vote? </vt:lpstr>
      <vt:lpstr>What voting methods can I choose? </vt:lpstr>
      <vt:lpstr>Thank you!</vt:lpstr>
    </vt:vector>
  </TitlesOfParts>
  <Company>Central Scotland Valuation Joint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Burgoyne</dc:creator>
  <cp:lastModifiedBy>Louise Burgoyne</cp:lastModifiedBy>
  <cp:revision>3</cp:revision>
  <dcterms:created xsi:type="dcterms:W3CDTF">2026-03-20T13:02:17Z</dcterms:created>
  <dcterms:modified xsi:type="dcterms:W3CDTF">2026-03-25T16:09:42Z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0x010100A6A07A440F464D40BBFDE6B89B1B0022</vt:lpwstr>
  </property>
  <property fmtid="{D5CDD505-2E9C-101B-9397-08002B2CF9AE}" pid="3" name="MediaServiceImageTags">
    <vt:lpwstr/>
  </property>
</Properties>
</file>